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0" r:id="rId5"/>
    <p:sldId id="325" r:id="rId6"/>
    <p:sldId id="312" r:id="rId7"/>
    <p:sldId id="313" r:id="rId8"/>
    <p:sldId id="327" r:id="rId9"/>
    <p:sldId id="290" r:id="rId10"/>
    <p:sldId id="291" r:id="rId11"/>
    <p:sldId id="328" r:id="rId12"/>
    <p:sldId id="329" r:id="rId13"/>
    <p:sldId id="330" r:id="rId14"/>
    <p:sldId id="331" r:id="rId15"/>
    <p:sldId id="295" r:id="rId16"/>
    <p:sldId id="311" r:id="rId17"/>
    <p:sldId id="302" r:id="rId18"/>
    <p:sldId id="292" r:id="rId19"/>
    <p:sldId id="293" r:id="rId20"/>
    <p:sldId id="303" r:id="rId21"/>
    <p:sldId id="305" r:id="rId22"/>
  </p:sldIdLst>
  <p:sldSz cx="12192000" cy="6858000"/>
  <p:notesSz cx="12192000" cy="6858000"/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3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644" y="52"/>
      </p:cViewPr>
      <p:guideLst>
        <p:guide orient="horz" pos="2913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9" Type="http://schemas.openxmlformats.org/officeDocument/2006/relationships/tags" Target="../tags/tag3.xml"/><Relationship Id="rId18" Type="http://schemas.openxmlformats.org/officeDocument/2006/relationships/image" Target="../media/image16.png"/><Relationship Id="rId17" Type="http://schemas.openxmlformats.org/officeDocument/2006/relationships/tags" Target="../tags/tag2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2.png"/><Relationship Id="rId11" Type="http://schemas.openxmlformats.org/officeDocument/2006/relationships/tags" Target="../tags/tag9.xml"/><Relationship Id="rId10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7719" y="1046480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JiXiang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950972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Chain-of-Thought Reasoning 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in Language Models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51150" y="4496000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sz="1600" spc="-40" dirty="0">
                <a:latin typeface="Arial" panose="020B0604020202020204"/>
                <a:cs typeface="Arial" panose="020B0604020202020204"/>
              </a:rPr>
              <a:t>Code: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https://github.com/amazon-science/mm-cot</a:t>
            </a: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14600" y="3142615"/>
            <a:ext cx="7591425" cy="3619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2080" r="45173" b="13313"/>
          <a:stretch>
            <a:fillRect/>
          </a:stretch>
        </p:blipFill>
        <p:spPr>
          <a:xfrm>
            <a:off x="4572000" y="3733800"/>
            <a:ext cx="2743200" cy="2235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620000" y="5334000"/>
            <a:ext cx="4390390" cy="728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2700" algn="l">
              <a:lnSpc>
                <a:spcPct val="100000"/>
              </a:lnSpc>
              <a:spcBef>
                <a:spcPts val="95"/>
              </a:spcBef>
              <a:buClrTx/>
              <a:buSzTx/>
              <a:buFontTx/>
            </a:pP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  <a:sym typeface="+mn-ea"/>
              </a:rPr>
              <a:t>--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  <a:sym typeface="+mn-ea"/>
              </a:rPr>
              <a:t>WestlakeNLP、FudanNLP</a:t>
            </a:r>
            <a:r>
              <a:rPr lang="zh-CN" sz="1600" b="1" spc="5" dirty="0">
                <a:solidFill>
                  <a:srgbClr val="1F4E79"/>
                </a:solidFill>
                <a:latin typeface="Noto Sans Mono CJK HK"/>
                <a:cs typeface="Noto Sans Mono CJK HK"/>
                <a:sym typeface="+mn-ea"/>
              </a:rPr>
              <a:t>会议分享</a:t>
            </a:r>
            <a:endParaRPr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  <a:p>
            <a:pPr marL="2755900" lvl="6" indent="4572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  <a:sym typeface="+mn-ea"/>
              </a:rPr>
              <a:t>2023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  <a:sym typeface="+mn-ea"/>
              </a:rPr>
              <a:t>.03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rcRect l="58716" t="741" r="1651" b="10370"/>
          <a:stretch>
            <a:fillRect/>
          </a:stretch>
        </p:blipFill>
        <p:spPr>
          <a:xfrm>
            <a:off x="4876800" y="4118610"/>
            <a:ext cx="1931035" cy="214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811" b="1622"/>
          <a:stretch>
            <a:fillRect/>
          </a:stretch>
        </p:blipFill>
        <p:spPr>
          <a:xfrm>
            <a:off x="-76200" y="985520"/>
            <a:ext cx="9286875" cy="5822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7200" y="985520"/>
            <a:ext cx="10639425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200" y="1017905"/>
            <a:ext cx="11376025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3000" y="1905000"/>
            <a:ext cx="10544175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2466"/>
          <a:stretch>
            <a:fillRect/>
          </a:stretch>
        </p:blipFill>
        <p:spPr>
          <a:xfrm>
            <a:off x="745490" y="1802765"/>
            <a:ext cx="11010900" cy="49980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06475" y="1828800"/>
            <a:ext cx="10662920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6010" y="1828800"/>
            <a:ext cx="10248900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7225" y="1752600"/>
            <a:ext cx="10777855" cy="50742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Conclusion</a:t>
            </a:r>
            <a:endParaRPr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000" y="1981200"/>
            <a:ext cx="6096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(i) </a:t>
            </a:r>
            <a:r>
              <a:rPr lang="zh-CN" altLang="en-US"/>
              <a:t>To the best of our knowledge, this work is the first to</a:t>
            </a:r>
            <a:endParaRPr lang="zh-CN" altLang="en-US"/>
          </a:p>
          <a:p>
            <a:r>
              <a:rPr lang="zh-CN" altLang="en-US"/>
              <a:t>study CoT reasoning in different modalities.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(ii)</a:t>
            </a:r>
            <a:r>
              <a:rPr lang="zh-CN" altLang="en-US"/>
              <a:t> We propose a two-stage framework by fine-tuning language models to fuse vision and language representations</a:t>
            </a:r>
            <a:endParaRPr lang="zh-CN" altLang="en-US"/>
          </a:p>
          <a:p>
            <a:r>
              <a:rPr lang="zh-CN" altLang="en-US"/>
              <a:t>to perform Multimodal-CoT. The model is able to generate</a:t>
            </a:r>
            <a:endParaRPr lang="zh-CN" altLang="en-US"/>
          </a:p>
          <a:p>
            <a:r>
              <a:rPr lang="zh-CN" altLang="en-US"/>
              <a:t>informative rationales to facilitate inferring final answers.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(iii)</a:t>
            </a:r>
            <a:r>
              <a:rPr lang="zh-CN" altLang="en-US"/>
              <a:t> Our method achieves new state-of-the-art performance</a:t>
            </a:r>
            <a:endParaRPr lang="zh-CN" altLang="en-US"/>
          </a:p>
          <a:p>
            <a:r>
              <a:rPr lang="zh-CN" altLang="en-US"/>
              <a:t>on the ScienceQA benchmark, outperforming accuracy of</a:t>
            </a:r>
            <a:endParaRPr lang="zh-CN" altLang="en-US"/>
          </a:p>
          <a:p>
            <a:r>
              <a:rPr lang="zh-CN" altLang="en-US"/>
              <a:t>GPT-3.5 by 16% and even surpassing human performance.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4571999" y="109025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96010" y="3930015"/>
            <a:ext cx="3351530" cy="489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/>
              <a:t>What is Chain-of-Thought (CoT)?</a:t>
            </a:r>
            <a:endParaRPr lang="zh-CN" altLang="en-US" b="1"/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685800" y="1894205"/>
            <a:ext cx="4551680" cy="11137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457200" algn="just"/>
            <a:r>
              <a:rPr lang="en-US" altLang="zh-CN" b="1" dirty="0"/>
              <a:t>(1) </a:t>
            </a:r>
            <a:r>
              <a:rPr lang="en-US" altLang="zh-CN" dirty="0"/>
              <a:t>Existing studies related to CoT reasoning are largely isolated in the language modality ,with little consideration of multimodal scenarios. To elicit CoT reasoning in multimodality, we advocate a Multimodal-CoT paradigm.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rcRect t="1422" b="1849"/>
          <a:stretch>
            <a:fillRect/>
          </a:stretch>
        </p:blipFill>
        <p:spPr>
          <a:xfrm>
            <a:off x="6781800" y="1676400"/>
            <a:ext cx="5391785" cy="511619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040370" y="2668270"/>
            <a:ext cx="1648460" cy="2463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4952999" y="113216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06475" y="1759585"/>
            <a:ext cx="10136505" cy="4605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4952999" y="113216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b="5948"/>
          <a:stretch>
            <a:fillRect/>
          </a:stretch>
        </p:blipFill>
        <p:spPr>
          <a:xfrm>
            <a:off x="1066800" y="1733550"/>
            <a:ext cx="9972675" cy="4819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4952999" y="113216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b="6909"/>
          <a:stretch>
            <a:fillRect/>
          </a:stretch>
        </p:blipFill>
        <p:spPr>
          <a:xfrm>
            <a:off x="990600" y="1676400"/>
            <a:ext cx="1011555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4952999" y="1132166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2904" b="2722"/>
          <a:stretch>
            <a:fillRect/>
          </a:stretch>
        </p:blipFill>
        <p:spPr>
          <a:xfrm>
            <a:off x="1066800" y="1828800"/>
            <a:ext cx="9601200" cy="4953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43000" y="1676400"/>
            <a:ext cx="131445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218179" y="1142961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33600" y="1828800"/>
            <a:ext cx="9540240" cy="1985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b="1"/>
              <a:t>          (2) </a:t>
            </a:r>
            <a:r>
              <a:rPr lang="zh-CN" altLang="en-US"/>
              <a:t>In general, there are two</a:t>
            </a:r>
            <a:r>
              <a:rPr lang="en-US" altLang="zh-CN"/>
              <a:t> </a:t>
            </a:r>
            <a:r>
              <a:rPr lang="zh-CN" altLang="en-US"/>
              <a:t>ways to elicit Multimodal-CoT</a:t>
            </a:r>
            <a:r>
              <a:rPr lang="en-US" altLang="zh-CN"/>
              <a:t> </a:t>
            </a:r>
            <a:r>
              <a:rPr lang="zh-CN" altLang="en-US"/>
              <a:t>reasoning as follows: </a:t>
            </a:r>
            <a:r>
              <a:rPr lang="en-US" altLang="zh-CN"/>
              <a:t>        </a:t>
            </a:r>
            <a:endParaRPr lang="en-US" altLang="zh-CN"/>
          </a:p>
          <a:p>
            <a:r>
              <a:rPr lang="en-US" altLang="zh-CN"/>
              <a:t>               </a:t>
            </a:r>
            <a:r>
              <a:rPr lang="zh-CN" altLang="en-US"/>
              <a:t>(i)</a:t>
            </a:r>
            <a:r>
              <a:rPr lang="en-US" altLang="zh-CN"/>
              <a:t> </a:t>
            </a:r>
            <a:r>
              <a:rPr lang="zh-CN" altLang="en-US"/>
              <a:t>prompting LLMs  </a:t>
            </a:r>
            <a:endParaRPr lang="zh-CN" altLang="en-US"/>
          </a:p>
          <a:p>
            <a:r>
              <a:rPr lang="en-US" altLang="zh-CN"/>
              <a:t>              </a:t>
            </a:r>
            <a:r>
              <a:rPr lang="zh-CN" altLang="en-US"/>
              <a:t>(ii) fine-tuning small models.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133600" y="2895600"/>
            <a:ext cx="7993380" cy="20535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b="1"/>
              <a:t>         (3) </a:t>
            </a:r>
            <a:r>
              <a:rPr lang="zh-CN" altLang="en-US"/>
              <a:t>To facilitate the interaction between modalities, another</a:t>
            </a:r>
            <a:r>
              <a:rPr lang="en-US" altLang="zh-CN"/>
              <a:t> </a:t>
            </a:r>
            <a:r>
              <a:rPr lang="zh-CN" altLang="en-US"/>
              <a:t>potential solution is to fine-tune smaller language models</a:t>
            </a:r>
            <a:r>
              <a:rPr lang="en-US" altLang="zh-CN"/>
              <a:t> </a:t>
            </a:r>
            <a:r>
              <a:rPr lang="zh-CN" altLang="en-US"/>
              <a:t>by fusing multimodal features .As this approach allows the flexibility of adjusting model</a:t>
            </a:r>
            <a:r>
              <a:rPr lang="en-US" altLang="zh-CN"/>
              <a:t> </a:t>
            </a:r>
            <a:r>
              <a:rPr lang="zh-CN" altLang="en-US"/>
              <a:t>architectures to incorporate multimodal features, we study</a:t>
            </a:r>
            <a:r>
              <a:rPr lang="en-US" altLang="zh-CN"/>
              <a:t> </a:t>
            </a:r>
            <a:r>
              <a:rPr lang="zh-CN" altLang="en-US"/>
              <a:t>fine-tuning models in this work instead of prompting LLMs.</a:t>
            </a:r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2133600" y="4544695"/>
            <a:ext cx="68179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/>
            <a:r>
              <a:rPr lang="en-US" altLang="zh-CN" b="1"/>
              <a:t>(4) </a:t>
            </a:r>
            <a:r>
              <a:rPr lang="zh-CN" altLang="en-US"/>
              <a:t>The key challenge is that language models under 100 billion</a:t>
            </a:r>
            <a:endParaRPr lang="zh-CN" altLang="en-US"/>
          </a:p>
          <a:p>
            <a:r>
              <a:rPr lang="zh-CN" altLang="en-US"/>
              <a:t>parameters tend to generate hallucinated rationales that mislead the answer inference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200" y="1371600"/>
            <a:ext cx="10991850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66800" y="1143000"/>
            <a:ext cx="9763125" cy="5600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NzRkYThiNmM0NDliYzNmNzk5YmM2YTMyZTM4ZmY3Y2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7631</Words>
  <Application>WPS 演示</Application>
  <PresentationFormat>宽屏</PresentationFormat>
  <Paragraphs>404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Trebuchet MS</vt:lpstr>
      <vt:lpstr>Arial</vt:lpstr>
      <vt:lpstr>Times New Roman</vt:lpstr>
      <vt:lpstr>Calibri</vt:lpstr>
      <vt:lpstr>微软雅黑</vt:lpstr>
      <vt:lpstr>Arial Unicode MS</vt:lpstr>
      <vt:lpstr>等线</vt:lpstr>
      <vt:lpstr>Noto Sans Mono CJK HK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一生</cp:lastModifiedBy>
  <cp:revision>117</cp:revision>
  <dcterms:created xsi:type="dcterms:W3CDTF">2023-09-17T03:47:00Z</dcterms:created>
  <dcterms:modified xsi:type="dcterms:W3CDTF">2023-12-05T13:08:05Z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2023-09-18T00:00:00Z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2052-12.1.0.15990</vt:lpwstr>
  </property>
</Properties>
</file>